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6"/>
  </p:notesMasterIdLst>
  <p:sldIdLst>
    <p:sldId id="297" r:id="rId2"/>
    <p:sldId id="300" r:id="rId3"/>
    <p:sldId id="304" r:id="rId4"/>
    <p:sldId id="305" r:id="rId5"/>
    <p:sldId id="314" r:id="rId6"/>
    <p:sldId id="309" r:id="rId7"/>
    <p:sldId id="312" r:id="rId8"/>
    <p:sldId id="298" r:id="rId9"/>
    <p:sldId id="310" r:id="rId10"/>
    <p:sldId id="313" r:id="rId11"/>
    <p:sldId id="301" r:id="rId12"/>
    <p:sldId id="315" r:id="rId13"/>
    <p:sldId id="320" r:id="rId14"/>
    <p:sldId id="319" r:id="rId15"/>
    <p:sldId id="321" r:id="rId16"/>
    <p:sldId id="323" r:id="rId17"/>
    <p:sldId id="324" r:id="rId18"/>
    <p:sldId id="325" r:id="rId19"/>
    <p:sldId id="306" r:id="rId20"/>
    <p:sldId id="311" r:id="rId21"/>
    <p:sldId id="316" r:id="rId22"/>
    <p:sldId id="307" r:id="rId23"/>
    <p:sldId id="322" r:id="rId24"/>
    <p:sldId id="299" r:id="rId25"/>
    <p:sldId id="296" r:id="rId26"/>
    <p:sldId id="295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Quantico" panose="02020500000000000000" charset="0"/>
      <p:regular r:id="rId75"/>
      <p:bold r:id="rId76"/>
      <p:italic r:id="rId77"/>
      <p:boldItalic r:id="rId78"/>
    </p:embeddedFont>
    <p:embeddedFont>
      <p:font typeface="Titillium Web" panose="00000500000000000000" pitchFamily="2" charset="0"/>
      <p:regular r:id="rId79"/>
      <p:bold r:id="rId80"/>
      <p:italic r:id="rId81"/>
      <p:boldItalic r:id="rId82"/>
    </p:embeddedFont>
    <p:embeddedFont>
      <p:font typeface="Titillium Web Light" panose="00000400000000000000" pitchFamily="2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65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8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93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90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55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6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2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57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31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654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35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83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020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55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158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559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573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884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531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7add315f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7add315f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074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7add315f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7add315f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7add315f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7add315f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7add315f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7add315f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7add315f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7add315f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7add315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7add315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7add315f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7add315f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7add315f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7add315f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7add315f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7add315f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7add315f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7add315f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732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8511268d0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8511268d0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533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2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antico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Titillium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799" y="2116750"/>
            <a:ext cx="468747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</a:rPr>
              <a:t>Simulation and Analysis of </a:t>
            </a:r>
            <a:br>
              <a:rPr lang="en-US" sz="2400" dirty="0">
                <a:solidFill>
                  <a:schemeClr val="lt2"/>
                </a:solidFill>
              </a:rPr>
            </a:br>
            <a:r>
              <a:rPr lang="en-US" sz="2400" dirty="0">
                <a:solidFill>
                  <a:schemeClr val="lt2"/>
                </a:solidFill>
              </a:rPr>
              <a:t>Inter-satellite Communication for Real-Time Data Downloading</a:t>
            </a: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530337"/>
            <a:ext cx="3953100" cy="8886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Name: 	Tsang Chun Hei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ID: 	21032048d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Supervisor: 	Dr. LYU </a:t>
            </a:r>
            <a:r>
              <a:rPr kumimoji="0" lang="en-US" altLang="zh-HK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Mingsong</a:t>
            </a:r>
            <a:endParaRPr kumimoji="0" lang="zh-HK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08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Difficulty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and Ground Station positions are not constant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Calculate the Earth-centered inertial(ECI) position with the time dimension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How to decide which satellite transfer to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Design and use Path Decision Algorithm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21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Simulator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simulator to proof and implement the solution</a:t>
            </a:r>
            <a:endParaRPr dirty="0"/>
          </a:p>
        </p:txBody>
      </p:sp>
      <p:grpSp>
        <p:nvGrpSpPr>
          <p:cNvPr id="7" name="Google Shape;895;p48">
            <a:extLst>
              <a:ext uri="{FF2B5EF4-FFF2-40B4-BE49-F238E27FC236}">
                <a16:creationId xmlns:a16="http://schemas.microsoft.com/office/drawing/2014/main" id="{AB9F89F2-E47E-4FEF-975C-FE92DDE8EDDC}"/>
              </a:ext>
            </a:extLst>
          </p:cNvPr>
          <p:cNvGrpSpPr/>
          <p:nvPr/>
        </p:nvGrpSpPr>
        <p:grpSpPr>
          <a:xfrm>
            <a:off x="1166319" y="1600349"/>
            <a:ext cx="342882" cy="342903"/>
            <a:chOff x="6643075" y="3664250"/>
            <a:chExt cx="407950" cy="407975"/>
          </a:xfrm>
        </p:grpSpPr>
        <p:sp>
          <p:nvSpPr>
            <p:cNvPr id="8" name="Google Shape;896;p48">
              <a:extLst>
                <a:ext uri="{FF2B5EF4-FFF2-40B4-BE49-F238E27FC236}">
                  <a16:creationId xmlns:a16="http://schemas.microsoft.com/office/drawing/2014/main" id="{197699E0-4C2B-4F09-B68D-FCE612522605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7;p48">
              <a:extLst>
                <a:ext uri="{FF2B5EF4-FFF2-40B4-BE49-F238E27FC236}">
                  <a16:creationId xmlns:a16="http://schemas.microsoft.com/office/drawing/2014/main" id="{3586DA61-F745-4424-9708-F0BC98B65F12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298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Given a Set of LEO Satellite, a target Ground Station, and an Observation Point</a:t>
            </a:r>
          </a:p>
          <a:p>
            <a:r>
              <a:rPr lang="en-US" dirty="0"/>
              <a:t>Simulate </a:t>
            </a:r>
            <a:r>
              <a:rPr lang="en-US" altLang="zh-HK" dirty="0"/>
              <a:t>the behavior of</a:t>
            </a:r>
            <a:endParaRPr lang="en-US" dirty="0"/>
          </a:p>
          <a:p>
            <a:pPr lvl="1"/>
            <a:r>
              <a:rPr lang="en-US" altLang="zh-HK" dirty="0"/>
              <a:t>LEO Satellite and Ground Station position change</a:t>
            </a:r>
          </a:p>
          <a:p>
            <a:pPr lvl="1"/>
            <a:r>
              <a:rPr lang="en-US" altLang="zh-HK" dirty="0"/>
              <a:t>the Communication</a:t>
            </a:r>
          </a:p>
          <a:p>
            <a:r>
              <a:rPr lang="en-US" altLang="zh-HK" dirty="0"/>
              <a:t>Calculate the data transmit path and delay</a:t>
            </a:r>
          </a:p>
          <a:p>
            <a:pPr lvl="1"/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82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Introduction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Use Earth-Centered Inertial (ECI)</a:t>
            </a:r>
          </a:p>
          <a:p>
            <a:pPr lvl="1"/>
            <a:r>
              <a:rPr lang="en-US" dirty="0"/>
              <a:t>3-dimensional Cartesian coordinate system</a:t>
            </a:r>
          </a:p>
          <a:p>
            <a:pPr lvl="1"/>
            <a:r>
              <a:rPr lang="en-US" dirty="0"/>
              <a:t>Original fixed center in the Earth's mass center</a:t>
            </a:r>
          </a:p>
          <a:p>
            <a:pPr lvl="1"/>
            <a:r>
              <a:rPr lang="en-US" dirty="0"/>
              <a:t>Fixed with respect to the stars</a:t>
            </a:r>
          </a:p>
          <a:p>
            <a:pPr lvl="1"/>
            <a:r>
              <a:rPr lang="en-US" dirty="0"/>
              <a:t>Position on Earth is always changed by the Earth’s rotation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89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 </a:t>
            </a:r>
            <a:br>
              <a:rPr lang="en-US" dirty="0"/>
            </a:br>
            <a:r>
              <a:rPr lang="en-US" dirty="0"/>
              <a:t>Flowchart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9E7084-9A5D-4A5A-AD2B-07735FA5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51" y="1575121"/>
            <a:ext cx="2834750" cy="2702700"/>
          </a:xfrm>
        </p:spPr>
        <p:txBody>
          <a:bodyPr/>
          <a:lstStyle/>
          <a:p>
            <a:r>
              <a:rPr lang="en-US" altLang="zh-HK" dirty="0"/>
              <a:t>Visibility Model</a:t>
            </a:r>
          </a:p>
          <a:p>
            <a:r>
              <a:rPr lang="en-US" altLang="zh-HK" dirty="0"/>
              <a:t>Path Decision Model</a:t>
            </a:r>
          </a:p>
          <a:p>
            <a:r>
              <a:rPr lang="en-US" altLang="zh-HK" dirty="0"/>
              <a:t>Communication Delay Model</a:t>
            </a:r>
          </a:p>
          <a:p>
            <a:endParaRPr lang="zh-HK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034782-860F-4A17-AFA6-44777A22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0"/>
            <a:ext cx="5253037" cy="51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7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Path decision Algoirthm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A*</a:t>
            </a:r>
          </a:p>
          <a:p>
            <a:r>
              <a:rPr lang="en-US" dirty="0"/>
              <a:t>Dijkstra</a:t>
            </a:r>
          </a:p>
          <a:p>
            <a:r>
              <a:rPr lang="en-US" dirty="0"/>
              <a:t>Orbit Base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86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A*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421169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Update the time after decided the next node</a:t>
            </a:r>
          </a:p>
          <a:p>
            <a:r>
              <a:rPr lang="en-US" dirty="0"/>
              <a:t>Less iteration</a:t>
            </a:r>
          </a:p>
          <a:p>
            <a:r>
              <a:rPr lang="en-US" dirty="0"/>
              <a:t>Great performance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1572431D-1062-46DA-B4E8-A5B57219EF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19" y="0"/>
            <a:ext cx="328231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2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Dijkstra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395825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whole path</a:t>
            </a:r>
          </a:p>
          <a:p>
            <a:r>
              <a:rPr lang="en-US" altLang="zh-HK" dirty="0"/>
              <a:t>Most iteration</a:t>
            </a:r>
          </a:p>
          <a:p>
            <a:r>
              <a:rPr lang="en-US" altLang="zh-HK" dirty="0"/>
              <a:t>Best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D708C299-41A0-4184-A312-69191C6349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03" y="0"/>
            <a:ext cx="374523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2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Orbit Base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11586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next node</a:t>
            </a:r>
          </a:p>
          <a:p>
            <a:r>
              <a:rPr lang="en-US" altLang="zh-HK" dirty="0"/>
              <a:t>Less iteration</a:t>
            </a:r>
          </a:p>
          <a:p>
            <a:r>
              <a:rPr lang="en-US" altLang="zh-HK" dirty="0"/>
              <a:t>Normal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E080136B-A48F-4679-AACD-0D0E9E1CC6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73" y="0"/>
            <a:ext cx="351536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60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Inclination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97 degree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Argument of Perigee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 degree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Motion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orbit revolution around earth per day.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14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</a:t>
            </a:r>
            <a:r>
              <a:rPr lang="en-US" b="1" dirty="0"/>
              <a:t>r</a:t>
            </a:r>
            <a:r>
              <a:rPr lang="en" b="1" dirty="0"/>
              <a:t>bit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Define the numbers of orbit.</a:t>
            </a:r>
            <a:br>
              <a:rPr lang="en" sz="1200" dirty="0"/>
            </a:br>
            <a:endParaRPr lang="en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 dirty="0"/>
            </a:br>
            <a:r>
              <a:rPr lang="en" sz="1200" dirty="0"/>
              <a:t>Default Value: 9</a:t>
            </a:r>
            <a:endParaRPr sz="1200"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Satellite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numbers of Satellite for each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25</a:t>
            </a:r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Off Nadir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off-nadir angle of LEO Satellite to observation.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45 degree</a:t>
            </a:r>
          </a:p>
        </p:txBody>
      </p:sp>
    </p:spTree>
    <p:extLst>
      <p:ext uri="{BB962C8B-B14F-4D97-AF65-F5344CB8AC3E}">
        <p14:creationId xmlns:p14="http://schemas.microsoft.com/office/powerpoint/2010/main" val="39544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Problem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limitation of traditional Satellite data transmit</a:t>
            </a:r>
            <a:endParaRPr dirty="0"/>
          </a:p>
        </p:txBody>
      </p:sp>
      <p:grpSp>
        <p:nvGrpSpPr>
          <p:cNvPr id="12" name="Google Shape;836;p48">
            <a:extLst>
              <a:ext uri="{FF2B5EF4-FFF2-40B4-BE49-F238E27FC236}">
                <a16:creationId xmlns:a16="http://schemas.microsoft.com/office/drawing/2014/main" id="{4F10A777-A92B-441E-8E72-621E19569725}"/>
              </a:ext>
            </a:extLst>
          </p:cNvPr>
          <p:cNvGrpSpPr/>
          <p:nvPr/>
        </p:nvGrpSpPr>
        <p:grpSpPr>
          <a:xfrm>
            <a:off x="1154745" y="1604426"/>
            <a:ext cx="342882" cy="350068"/>
            <a:chOff x="3951850" y="2985350"/>
            <a:chExt cx="407950" cy="416500"/>
          </a:xfrm>
        </p:grpSpPr>
        <p:sp>
          <p:nvSpPr>
            <p:cNvPr id="13" name="Google Shape;837;p48">
              <a:extLst>
                <a:ext uri="{FF2B5EF4-FFF2-40B4-BE49-F238E27FC236}">
                  <a16:creationId xmlns:a16="http://schemas.microsoft.com/office/drawing/2014/main" id="{8513CBF2-1B30-44EB-AEC6-E84C8A18B761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8;p48">
              <a:extLst>
                <a:ext uri="{FF2B5EF4-FFF2-40B4-BE49-F238E27FC236}">
                  <a16:creationId xmlns:a16="http://schemas.microsoft.com/office/drawing/2014/main" id="{134400AB-D9DB-4D36-90DD-0A4388CC1A2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9;p48">
              <a:extLst>
                <a:ext uri="{FF2B5EF4-FFF2-40B4-BE49-F238E27FC236}">
                  <a16:creationId xmlns:a16="http://schemas.microsoft.com/office/drawing/2014/main" id="{F8CAE6B6-40C5-454E-8279-AE47F70854F1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0;p48">
              <a:extLst>
                <a:ext uri="{FF2B5EF4-FFF2-40B4-BE49-F238E27FC236}">
                  <a16:creationId xmlns:a16="http://schemas.microsoft.com/office/drawing/2014/main" id="{4344E8F6-1DA1-4B18-91C5-2E0421E43965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9280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Buffer Delay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buffer delay from network congestion to each Satellite.</a:t>
            </a:r>
            <a:br>
              <a:rPr lang="en-US" altLang="zh-HK" sz="1200" dirty="0"/>
            </a:br>
            <a:r>
              <a:rPr lang="en-US" altLang="zh-HK" sz="1200" dirty="0"/>
              <a:t>Default Value: 0.05 seconds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Process Delay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process delay from processing data on Satellite.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0.01 seconds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Package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package size of data to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56623104 Bytes 	(54MB)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39438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Data Rate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data rate of the Satellite signal for data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530579456 Bytes/s 	(506MB/s)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Signal Speed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signal speed of the Satellite to transmit data.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299792458 m/s</a:t>
            </a:r>
          </a:p>
        </p:txBody>
      </p:sp>
    </p:spTree>
    <p:extLst>
      <p:ext uri="{BB962C8B-B14F-4D97-AF65-F5344CB8AC3E}">
        <p14:creationId xmlns:p14="http://schemas.microsoft.com/office/powerpoint/2010/main" val="214927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graphicFrame>
        <p:nvGraphicFramePr>
          <p:cNvPr id="201" name="Google Shape;201;p25"/>
          <p:cNvGraphicFramePr/>
          <p:nvPr>
            <p:extLst>
              <p:ext uri="{D42A27DB-BD31-4B8C-83A1-F6EECF244321}">
                <p14:modId xmlns:p14="http://schemas.microsoft.com/office/powerpoint/2010/main" val="1729867914"/>
              </p:ext>
            </p:extLst>
          </p:nvPr>
        </p:nvGraphicFramePr>
        <p:xfrm>
          <a:off x="975200" y="1869281"/>
          <a:ext cx="7216300" cy="2391245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A*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Dijkstra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Orbit Path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the opposite on Earth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0.74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0.7395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0.826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Longitude change location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0.478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0.6453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Latitude change location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0.411667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0.41533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74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Demo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of the Simulator</a:t>
            </a:r>
            <a:endParaRPr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8413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4-08 16-22-42">
            <a:hlinkClick r:id="" action="ppaction://media"/>
            <a:extLst>
              <a:ext uri="{FF2B5EF4-FFF2-40B4-BE49-F238E27FC236}">
                <a16:creationId xmlns:a16="http://schemas.microsoft.com/office/drawing/2014/main" id="{F08BEC52-3D05-4F87-A924-C920FD5EC2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228600"/>
            <a:ext cx="833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24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 21032048d@connect.polyu.hk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340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C5BC0-DEBA-47EA-8A55-E63B36AFE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B867BC5-8F0E-42DB-951C-B584A22D8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24473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65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4759451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975250" y="3448725"/>
            <a:ext cx="7193400" cy="6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2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</a:rPr>
              <a:t>This template is free to use under </a:t>
            </a:r>
            <a:r>
              <a:rPr lang="en" sz="1200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l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 idx="4294967295"/>
          </p:nvPr>
        </p:nvSpPr>
        <p:spPr>
          <a:xfrm>
            <a:off x="3265400" y="1394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Hello!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294967295"/>
          </p:nvPr>
        </p:nvSpPr>
        <p:spPr>
          <a:xfrm>
            <a:off x="3265400" y="2548744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 am Jayden Smith</a:t>
            </a:r>
            <a:endParaRPr sz="18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 am here because I love to give presentations.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can find me at @username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l="10991" t="10699" r="36036" b="9929"/>
          <a:stretch/>
        </p:blipFill>
        <p:spPr>
          <a:xfrm>
            <a:off x="1152600" y="1657650"/>
            <a:ext cx="1828200" cy="1828200"/>
          </a:xfrm>
          <a:prstGeom prst="octagon">
            <a:avLst>
              <a:gd name="adj" fmla="val 1143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28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975250" y="169170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4,700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Active Low Earth Orbit (LEO) Satellites till to 1 May 2022</a:t>
            </a: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028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Transition Headline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</a:rPr>
              <a:t>BIG CONCEPT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l="28157" r="28161"/>
          <a:stretch/>
        </p:blipFill>
        <p:spPr>
          <a:xfrm>
            <a:off x="5151877" y="0"/>
            <a:ext cx="39921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975250" y="1727522"/>
            <a:ext cx="37677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657225" y="5679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183" name="Google Shape;183;p24"/>
          <p:cNvCxnSpPr>
            <a:stCxn id="184" idx="2"/>
            <a:endCxn id="185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6" name="Google Shape;186;p24"/>
          <p:cNvCxnSpPr>
            <a:stCxn id="187" idx="2"/>
            <a:endCxn id="188" idx="0"/>
          </p:cNvCxnSpPr>
          <p:nvPr/>
        </p:nvCxnSpPr>
        <p:spPr>
          <a:xfrm rot="-5400000" flipH="1">
            <a:off x="2716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9" name="Google Shape;189;p24"/>
          <p:cNvCxnSpPr>
            <a:stCxn id="190" idx="0"/>
            <a:endCxn id="187" idx="2"/>
          </p:cNvCxnSpPr>
          <p:nvPr/>
        </p:nvCxnSpPr>
        <p:spPr>
          <a:xfrm rot="-5400000">
            <a:off x="1871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1" name="Google Shape;191;p24"/>
          <p:cNvCxnSpPr>
            <a:stCxn id="185" idx="2"/>
            <a:endCxn id="192" idx="0"/>
          </p:cNvCxnSpPr>
          <p:nvPr/>
        </p:nvCxnSpPr>
        <p:spPr>
          <a:xfrm rot="-5400000" flipH="1">
            <a:off x="62571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4"/>
          <p:cNvCxnSpPr>
            <a:stCxn id="194" idx="0"/>
            <a:endCxn id="185" idx="2"/>
          </p:cNvCxnSpPr>
          <p:nvPr/>
        </p:nvCxnSpPr>
        <p:spPr>
          <a:xfrm rot="-5400000">
            <a:off x="54118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5" name="Google Shape;195;p24"/>
          <p:cNvCxnSpPr>
            <a:stCxn id="187" idx="0"/>
            <a:endCxn id="184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4" name="Google Shape;184;p24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2661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5756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725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035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975200" y="1869281"/>
          <a:ext cx="7216300" cy="2334900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457200" y="455675"/>
            <a:ext cx="10542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91600" y="1861450"/>
            <a:ext cx="719100" cy="181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984675" y="1947632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Low Earth Orbit (LEO) Satellites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Below 2000 kilometers above the earth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Lower signal propagation delay in LEO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Efficiency communicate with Earth-based stations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Capture more detailed pictures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735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975250" y="169170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</a:rPr>
              <a:t>89</a:t>
            </a:r>
            <a:r>
              <a:rPr lang="en" sz="6000">
                <a:solidFill>
                  <a:schemeClr val="lt2"/>
                </a:solidFill>
              </a:rPr>
              <a:t>,</a:t>
            </a:r>
            <a:r>
              <a:rPr lang="en" sz="9600">
                <a:solidFill>
                  <a:schemeClr val="lt2"/>
                </a:solidFill>
              </a:rPr>
              <a:t>526</a:t>
            </a:r>
            <a:r>
              <a:rPr lang="en" sz="6000">
                <a:solidFill>
                  <a:schemeClr val="lt2"/>
                </a:solidFill>
              </a:rPr>
              <a:t>,</a:t>
            </a:r>
            <a:r>
              <a:rPr lang="en" sz="9600">
                <a:solidFill>
                  <a:schemeClr val="lt2"/>
                </a:solidFill>
              </a:rPr>
              <a:t>124</a:t>
            </a:r>
            <a:endParaRPr sz="960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</a:rPr>
              <a:t>89,526,124$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975250" y="1487508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That’s a lot of money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3"/>
                </a:solidFill>
              </a:rPr>
              <a:t>100%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975250" y="4116401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Total success!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</a:rPr>
              <a:t>185,244</a:t>
            </a:r>
            <a:r>
              <a:rPr lang="en" sz="4800">
                <a:solidFill>
                  <a:schemeClr val="accent4"/>
                </a:solidFill>
              </a:rPr>
              <a:t>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 a lot of users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41</a:t>
            </a:fld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632317" y="2111312"/>
            <a:ext cx="3305700" cy="2859236"/>
            <a:chOff x="5632317" y="1189775"/>
            <a:chExt cx="3305700" cy="3483050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3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0" y="2111488"/>
            <a:ext cx="3546900" cy="2859060"/>
            <a:chOff x="0" y="1189989"/>
            <a:chExt cx="3546900" cy="3482836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1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944204" y="2111312"/>
            <a:ext cx="3305700" cy="2859236"/>
            <a:chOff x="2944204" y="1189775"/>
            <a:chExt cx="3305700" cy="3483050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2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cxnSp>
        <p:nvCxnSpPr>
          <p:cNvPr id="269" name="Google Shape;269;p31"/>
          <p:cNvCxnSpPr/>
          <p:nvPr/>
        </p:nvCxnSpPr>
        <p:spPr>
          <a:xfrm>
            <a:off x="1044725" y="106295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1"/>
          <p:cNvCxnSpPr/>
          <p:nvPr/>
        </p:nvCxnSpPr>
        <p:spPr>
          <a:xfrm>
            <a:off x="1044725" y="177243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1"/>
          <p:cNvCxnSpPr/>
          <p:nvPr/>
        </p:nvCxnSpPr>
        <p:spPr>
          <a:xfrm>
            <a:off x="1044725" y="248191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1"/>
          <p:cNvCxnSpPr/>
          <p:nvPr/>
        </p:nvCxnSpPr>
        <p:spPr>
          <a:xfrm>
            <a:off x="1044725" y="319139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/>
          <p:nvPr/>
        </p:nvCxnSpPr>
        <p:spPr>
          <a:xfrm>
            <a:off x="1044725" y="39227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975240" y="90420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1665007" y="236918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1979251" y="1975124"/>
            <a:ext cx="2337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2293495" y="2481914"/>
            <a:ext cx="233700" cy="14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3418011" y="268297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3732256" y="2084594"/>
            <a:ext cx="2337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4046500" y="1217275"/>
            <a:ext cx="233700" cy="270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5171016" y="212837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5485260" y="1062827"/>
            <a:ext cx="2337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5799505" y="2310812"/>
            <a:ext cx="233700" cy="16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6924021" y="274135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7238265" y="1281870"/>
            <a:ext cx="2337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552509" y="1595660"/>
            <a:ext cx="233700" cy="232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Mobile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93" name="Google Shape;293;p32"/>
          <p:cNvGrpSpPr/>
          <p:nvPr/>
        </p:nvGrpSpPr>
        <p:grpSpPr>
          <a:xfrm>
            <a:off x="4591450" y="373572"/>
            <a:ext cx="2119546" cy="4396359"/>
            <a:chOff x="2547150" y="238125"/>
            <a:chExt cx="2525675" cy="5238750"/>
          </a:xfrm>
        </p:grpSpPr>
        <p:sp>
          <p:nvSpPr>
            <p:cNvPr id="294" name="Google Shape;29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638463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304" name="Google Shape;304;p33"/>
          <p:cNvGrpSpPr/>
          <p:nvPr/>
        </p:nvGrpSpPr>
        <p:grpSpPr>
          <a:xfrm>
            <a:off x="4375852" y="465959"/>
            <a:ext cx="2736410" cy="4222433"/>
            <a:chOff x="2112475" y="238125"/>
            <a:chExt cx="3395050" cy="5238750"/>
          </a:xfrm>
        </p:grpSpPr>
        <p:sp>
          <p:nvSpPr>
            <p:cNvPr id="305" name="Google Shape;30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Tablet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13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316" name="Google Shape;316;p34"/>
          <p:cNvGrpSpPr/>
          <p:nvPr/>
        </p:nvGrpSpPr>
        <p:grpSpPr>
          <a:xfrm>
            <a:off x="3657849" y="1241129"/>
            <a:ext cx="4542205" cy="2661224"/>
            <a:chOff x="1177450" y="241631"/>
            <a:chExt cx="6173152" cy="3616776"/>
          </a:xfrm>
        </p:grpSpPr>
        <p:sp>
          <p:nvSpPr>
            <p:cNvPr id="317" name="Google Shape;31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4369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Desktop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22" name="Google Shape;322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1636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48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18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 @username &amp; user@mail.me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66" name="Google Shape;366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 Satellite used to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Communications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Observe Ground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Military Reconnaissance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Navigation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…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558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Quantico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Titillium Web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https://www.fontsquirrel.com/fonts/quantico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https://www.fontsquirrel.com/fonts/Titillium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37"/>
          <p:cNvSpPr txBox="1"/>
          <p:nvPr/>
        </p:nvSpPr>
        <p:spPr>
          <a:xfrm>
            <a:off x="975250" y="4120925"/>
            <a:ext cx="742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4" name="Google Shape;374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Extra Resources</a:t>
            </a:r>
            <a:endParaRPr/>
          </a:p>
        </p:txBody>
      </p:sp>
      <p:sp>
        <p:nvSpPr>
          <p:cNvPr id="380" name="Google Shape;380;p38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1170724" y="16027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88" name="Google Shape;388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1" name="Google Shape;401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2" name="Google Shape;402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4" name="Google Shape;404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5" name="Google Shape;405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6" name="Google Shape;406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9" name="Google Shape;409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" name="Google Shape;411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5" name="Google Shape;415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9" name="Google Shape;419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1" name="Google Shape;421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3" name="Google Shape;423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31" name="Google Shape;431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40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434" name="Google Shape;434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36" name="Google Shape;436;p40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437" name="Google Shape;437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39" name="Google Shape;439;p40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440" name="Google Shape;440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2" name="Google Shape;442;p40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443" name="Google Shape;443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5" name="Google Shape;445;p40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446" name="Google Shape;446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8" name="Google Shape;448;p40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449" name="Google Shape;449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51" name="Google Shape;451;p40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647433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aphicFrame>
        <p:nvGraphicFramePr>
          <p:cNvPr id="463" name="Google Shape;463;p41"/>
          <p:cNvGraphicFramePr/>
          <p:nvPr/>
        </p:nvGraphicFramePr>
        <p:xfrm>
          <a:off x="975175" y="1564481"/>
          <a:ext cx="7799950" cy="2893250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34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8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69" name="Google Shape;469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70" name="Google Shape;470;p42"/>
          <p:cNvSpPr/>
          <p:nvPr/>
        </p:nvSpPr>
        <p:spPr>
          <a:xfrm>
            <a:off x="997076" y="1634614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4666660" y="1634614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997076" y="3107792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4666660" y="3107792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3509354" y="1948759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2"/>
          <p:cNvSpPr/>
          <p:nvPr/>
        </p:nvSpPr>
        <p:spPr>
          <a:xfrm rot="5400000">
            <a:off x="3655254" y="1948759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/>
          <p:nvPr/>
        </p:nvSpPr>
        <p:spPr>
          <a:xfrm rot="10800000">
            <a:off x="3655254" y="2095801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2"/>
          <p:cNvSpPr/>
          <p:nvPr/>
        </p:nvSpPr>
        <p:spPr>
          <a:xfrm rot="-5400000">
            <a:off x="3509354" y="2095801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/>
          <p:nvPr/>
        </p:nvSpPr>
        <p:spPr>
          <a:xfrm>
            <a:off x="3975539" y="2371142"/>
            <a:ext cx="256114" cy="3673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S</a:t>
            </a:r>
          </a:p>
        </p:txBody>
      </p:sp>
      <p:sp>
        <p:nvSpPr>
          <p:cNvPr id="479" name="Google Shape;479;p42"/>
          <p:cNvSpPr/>
          <p:nvPr/>
        </p:nvSpPr>
        <p:spPr>
          <a:xfrm>
            <a:off x="4826373" y="2377609"/>
            <a:ext cx="470836" cy="36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W</a:t>
            </a:r>
          </a:p>
        </p:txBody>
      </p:sp>
      <p:sp>
        <p:nvSpPr>
          <p:cNvPr id="480" name="Google Shape;480;p42"/>
          <p:cNvSpPr/>
          <p:nvPr/>
        </p:nvSpPr>
        <p:spPr>
          <a:xfrm>
            <a:off x="3946565" y="3298004"/>
            <a:ext cx="281984" cy="3673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O</a:t>
            </a:r>
          </a:p>
        </p:txBody>
      </p:sp>
      <p:sp>
        <p:nvSpPr>
          <p:cNvPr id="481" name="Google Shape;481;p42"/>
          <p:cNvSpPr/>
          <p:nvPr/>
        </p:nvSpPr>
        <p:spPr>
          <a:xfrm>
            <a:off x="4922093" y="3304471"/>
            <a:ext cx="268014" cy="36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87" name="Google Shape;487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88" name="Google Shape;488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1" name="Google Shape;491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02" name="Google Shape;502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04" name="Google Shape;504;p43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05" name="Google Shape;505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12" name="Google Shape;512;p43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13" name="Google Shape;513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24" name="Google Shape;524;p43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25" name="Google Shape;525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30" name="Google Shape;530;p43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36" name="Google Shape;536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537" name="Google Shape;537;p44"/>
          <p:cNvGrpSpPr/>
          <p:nvPr/>
        </p:nvGrpSpPr>
        <p:grpSpPr>
          <a:xfrm>
            <a:off x="975236" y="1599740"/>
            <a:ext cx="3400164" cy="3056748"/>
            <a:chOff x="3778727" y="4460423"/>
            <a:chExt cx="720160" cy="647438"/>
          </a:xfrm>
        </p:grpSpPr>
        <p:sp>
          <p:nvSpPr>
            <p:cNvPr id="538" name="Google Shape;538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545" name="Google Shape;545;p44"/>
          <p:cNvCxnSpPr/>
          <p:nvPr/>
        </p:nvCxnSpPr>
        <p:spPr>
          <a:xfrm>
            <a:off x="4300056" y="2106157"/>
            <a:ext cx="99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6" name="Google Shape;546;p44"/>
          <p:cNvSpPr txBox="1"/>
          <p:nvPr/>
        </p:nvSpPr>
        <p:spPr>
          <a:xfrm>
            <a:off x="5354062" y="1944029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47" name="Google Shape;547;p44"/>
          <p:cNvCxnSpPr/>
          <p:nvPr/>
        </p:nvCxnSpPr>
        <p:spPr>
          <a:xfrm>
            <a:off x="4153357" y="2560009"/>
            <a:ext cx="1142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44"/>
          <p:cNvSpPr txBox="1"/>
          <p:nvPr/>
        </p:nvSpPr>
        <p:spPr>
          <a:xfrm>
            <a:off x="5354062" y="2397871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49" name="Google Shape;549;p44"/>
          <p:cNvCxnSpPr/>
          <p:nvPr/>
        </p:nvCxnSpPr>
        <p:spPr>
          <a:xfrm>
            <a:off x="3944888" y="3013861"/>
            <a:ext cx="1351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0" name="Google Shape;550;p44"/>
          <p:cNvSpPr txBox="1"/>
          <p:nvPr/>
        </p:nvSpPr>
        <p:spPr>
          <a:xfrm>
            <a:off x="5354062" y="2851714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1" name="Google Shape;551;p44"/>
          <p:cNvCxnSpPr/>
          <p:nvPr/>
        </p:nvCxnSpPr>
        <p:spPr>
          <a:xfrm>
            <a:off x="3767304" y="3467690"/>
            <a:ext cx="1528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2" name="Google Shape;552;p44"/>
          <p:cNvSpPr txBox="1"/>
          <p:nvPr/>
        </p:nvSpPr>
        <p:spPr>
          <a:xfrm>
            <a:off x="5354062" y="3305556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3" name="Google Shape;553;p44"/>
          <p:cNvCxnSpPr/>
          <p:nvPr/>
        </p:nvCxnSpPr>
        <p:spPr>
          <a:xfrm>
            <a:off x="3574266" y="3921542"/>
            <a:ext cx="1721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4"/>
          <p:cNvSpPr txBox="1"/>
          <p:nvPr/>
        </p:nvSpPr>
        <p:spPr>
          <a:xfrm>
            <a:off x="5354062" y="3759399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5" name="Google Shape;555;p44"/>
          <p:cNvCxnSpPr/>
          <p:nvPr/>
        </p:nvCxnSpPr>
        <p:spPr>
          <a:xfrm>
            <a:off x="3373524" y="4375370"/>
            <a:ext cx="1914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4"/>
          <p:cNvSpPr txBox="1"/>
          <p:nvPr/>
        </p:nvSpPr>
        <p:spPr>
          <a:xfrm>
            <a:off x="5354062" y="4213241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2" name="Google Shape;562;p4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563" name="Google Shape;563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975250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4" name="Google Shape;564;p45"/>
          <p:cNvSpPr txBox="1"/>
          <p:nvPr/>
        </p:nvSpPr>
        <p:spPr>
          <a:xfrm>
            <a:off x="980194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5" name="Google Shape;56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029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6" name="Google Shape;566;p45"/>
          <p:cNvSpPr txBox="1"/>
          <p:nvPr/>
        </p:nvSpPr>
        <p:spPr>
          <a:xfrm>
            <a:off x="2927973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70808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4875752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818587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6823531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76" name="Google Shape;576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78" name="Google Shape;578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4" name="Google Shape;624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625" name="Google Shape;625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26" name="Google Shape;626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48" name="Google Shape;648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49" name="Google Shape;649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0" name="Google Shape;650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1" name="Google Shape;651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2" name="Google Shape;652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3" name="Google Shape;653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5" name="Google Shape;655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6" name="Google Shape;656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7" name="Google Shape;657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However….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Coverage issues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Limited Ground Station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not be able to transmit data to the ground immediately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need to wait until reach the communication scope of Ground Station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478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aphicFrame>
        <p:nvGraphicFramePr>
          <p:cNvPr id="667" name="Google Shape;667;p47"/>
          <p:cNvGraphicFramePr/>
          <p:nvPr/>
        </p:nvGraphicFramePr>
        <p:xfrm>
          <a:off x="975250" y="1854300"/>
          <a:ext cx="7410725" cy="2713120"/>
        </p:xfrm>
        <a:graphic>
          <a:graphicData uri="http://schemas.openxmlformats.org/drawingml/2006/table">
            <a:tbl>
              <a:tblPr>
                <a:noFill/>
                <a:tableStyleId>{85AF98B6-0896-4745-9ED8-C8CFF3DE4422}</a:tableStyleId>
              </a:tblPr>
              <a:tblGrid>
                <a:gridCol w="82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73" name="Google Shape;673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88" name="Google Shape;688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94" name="Google Shape;694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02" name="Google Shape;702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08" name="Google Shape;708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16" name="Google Shape;716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25" name="Google Shape;725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28" name="Google Shape;72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31" name="Google Shape;731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35" name="Google Shape;735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43" name="Google Shape;743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50" name="Google Shape;750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56" name="Google Shape;756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59" name="Google Shape;759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65" name="Google Shape;765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68" name="Google Shape;768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76" name="Google Shape;776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82" name="Google Shape;782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91" name="Google Shape;791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96" name="Google Shape;796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01" name="Google Shape;801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06" name="Google Shape;806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09" name="Google Shape;809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12" name="Google Shape;812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16" name="Google Shape;816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19" name="Google Shape;819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" name="Google Shape;829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30" name="Google Shape;830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" name="Google Shape;832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34" name="Google Shape;834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37" name="Google Shape;837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42" name="Google Shape;842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47" name="Google Shape;847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54" name="Google Shape;854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64" name="Google Shape;864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68" name="Google Shape;868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72" name="Google Shape;872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78" name="Google Shape;878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81" name="Google Shape;881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89" name="Google Shape;889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96" name="Google Shape;896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99" name="Google Shape;899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08" name="Google Shape;908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17" name="Google Shape;917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20" name="Google Shape;920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27" name="Google Shape;927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35" name="Google Shape;935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39" name="Google Shape;939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46" name="Google Shape;946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50" name="Google Shape;950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954" name="Google Shape;954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60" name="Google Shape;960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88" name="Google Shape;988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12" name="Google Shape;1012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27" name="Google Shape;1027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31" name="Google Shape;1031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38" name="Google Shape;1038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47" name="Google Shape;1047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51" name="Google Shape;1051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57" name="Google Shape;1057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65" name="Google Shape;1065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72" name="Google Shape;1072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82" name="Google Shape;1082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94" name="Google Shape;1094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00" name="Google Shape;1100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08" name="Google Shape;110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11" name="Google Shape;111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14" name="Google Shape;111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120" name="Google Shape;1120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121" name="Google Shape;1121;p4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27" name="Google Shape;1127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34" name="Google Shape;1134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39" name="Google Shape;1139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43" name="Google Shape;1143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49" name="Google Shape;1149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53" name="Google Shape;1153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58" name="Google Shape;1158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64" name="Google Shape;1164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71" name="Google Shape;1171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74" name="Google Shape;1174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78" name="Google Shape;1178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85" name="Google Shape;1185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91" name="Google Shape;1191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95" name="Google Shape;1195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96" name="Google Shape;1196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6" name="Google Shape;1206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13" name="Google Shape;1213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18" name="Google Shape;1218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24" name="Google Shape;1224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31" name="Google Shape;1231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36" name="Google Shape;1236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41" name="Google Shape;1241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47" name="Google Shape;124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58" name="Google Shape;1258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1" name="Google Shape;1261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2" name="Google Shape;1272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73" name="Google Shape;1273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7" name="Google Shape;1277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8" name="Google Shape;1288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89" name="Google Shape;1289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97" name="Google Shape;1297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02" name="Google Shape;1302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07" name="Google Shape;1307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2" name="Google Shape;1312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13" name="Google Shape;1313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20" name="Google Shape;1320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3" name="Google Shape;1323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24" name="Google Shape;1324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30" name="Google Shape;1330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37" name="Google Shape;1337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41" name="Google Shape;1341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46" name="Google Shape;1346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53" name="Google Shape;1353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61" name="Google Shape;1361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66" name="Google Shape;1366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70" name="Google Shape;1370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74" name="Google Shape;1374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79" name="Google Shape;1379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84" name="Google Shape;1384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90" name="Google Shape;1390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97" name="Google Shape;1397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4" name="Google Shape;1404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05" name="Google Shape;1405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18" name="Google Shape;1418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23" name="Google Shape;1423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27" name="Google Shape;1427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3" name="Google Shape;1433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34" name="Google Shape;1434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43" name="Google Shape;1443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5" name="Google Shape;1455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56" name="Google Shape;1456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8" name="Google Shape;1468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69" name="Google Shape;1469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1" name="Google Shape;1481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82" name="Google Shape;1482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89" name="Google Shape;1489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4" name="Google Shape;1504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05" name="Google Shape;1505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06" name="Google Shape;1506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10" name="Google Shape;1510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3" name="Google Shape;1513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14" name="Google Shape;1514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7" name="Google Shape;1517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18" name="Google Shape;1518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1" name="Google Shape;1521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22" name="Google Shape;1522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31" name="Google Shape;1531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56" name="Google Shape;1556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57" name="Google Shape;155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60" name="Google Shape;156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2" name="Google Shape;1562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63" name="Google Shape;156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5" name="Google Shape;1565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66" name="Google Shape;1566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62</a:t>
            </a:fld>
            <a:endParaRPr>
              <a:solidFill>
                <a:schemeClr val="accent3"/>
              </a:solidFill>
            </a:endParaRPr>
          </a:p>
        </p:txBody>
      </p:sp>
      <p:grpSp>
        <p:nvGrpSpPr>
          <p:cNvPr id="1567" name="Google Shape;156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68" name="Google Shape;156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2"/>
                </a:solidFill>
                <a:highlight>
                  <a:schemeClr val="dk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 and many more...</a:t>
            </a:r>
            <a:endParaRPr sz="2400">
              <a:solidFill>
                <a:schemeClr val="lt2"/>
              </a:solidFill>
              <a:highlight>
                <a:schemeClr val="dk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577" name="Google Shape;1577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578" name="Google Shape;1578;p50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sz="14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5" name="Google Shape;1585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86" name="Google Shape;1586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87" name="Google Shape;1587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88" name="Google Shape;1588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89" name="Google Shape;1589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90" name="Google Shape;1590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1" name="Google Shape;1591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92" name="Google Shape;1592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93" name="Google Shape;1593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4" name="Google Shape;1594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95" name="Google Shape;1595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96" name="Google Shape;1596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7" name="Google Shape;1597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Transmit to the Ground Station</a:t>
            </a:r>
            <a:endParaRPr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Nearby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</a:t>
            </a:r>
            <a:r>
              <a:rPr lang="en-US" dirty="0"/>
              <a:t>M</a:t>
            </a:r>
            <a:r>
              <a:rPr lang="en" dirty="0"/>
              <a:t>ore than 10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opposite on earth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-US" altLang="zh-HK" dirty="0"/>
              <a:t>Around 3050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Far away to the orbit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more than 3050 seconds</a:t>
            </a:r>
          </a:p>
          <a:p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It is not able to meet the real-time system constraints</a:t>
            </a:r>
          </a:p>
          <a:p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8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altLang="zh-HK" dirty="0"/>
              <a:t>Solution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solve the limitation</a:t>
            </a:r>
            <a:endParaRPr dirty="0"/>
          </a:p>
        </p:txBody>
      </p:sp>
      <p:grpSp>
        <p:nvGrpSpPr>
          <p:cNvPr id="7" name="Google Shape;1037;p48">
            <a:extLst>
              <a:ext uri="{FF2B5EF4-FFF2-40B4-BE49-F238E27FC236}">
                <a16:creationId xmlns:a16="http://schemas.microsoft.com/office/drawing/2014/main" id="{29FC05AE-C102-4F95-A9C3-13C82C98A5C9}"/>
              </a:ext>
            </a:extLst>
          </p:cNvPr>
          <p:cNvGrpSpPr/>
          <p:nvPr/>
        </p:nvGrpSpPr>
        <p:grpSpPr>
          <a:xfrm>
            <a:off x="1224145" y="1606221"/>
            <a:ext cx="215966" cy="342399"/>
            <a:chOff x="6718575" y="2318625"/>
            <a:chExt cx="256950" cy="407375"/>
          </a:xfrm>
        </p:grpSpPr>
        <p:sp>
          <p:nvSpPr>
            <p:cNvPr id="8" name="Google Shape;1038;p48">
              <a:extLst>
                <a:ext uri="{FF2B5EF4-FFF2-40B4-BE49-F238E27FC236}">
                  <a16:creationId xmlns:a16="http://schemas.microsoft.com/office/drawing/2014/main" id="{87EC5330-42A1-48FF-91C7-2CE5BF2D035C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9;p48">
              <a:extLst>
                <a:ext uri="{FF2B5EF4-FFF2-40B4-BE49-F238E27FC236}">
                  <a16:creationId xmlns:a16="http://schemas.microsoft.com/office/drawing/2014/main" id="{BF662101-84AD-421A-828E-5EF96CBE86C0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0;p48">
              <a:extLst>
                <a:ext uri="{FF2B5EF4-FFF2-40B4-BE49-F238E27FC236}">
                  <a16:creationId xmlns:a16="http://schemas.microsoft.com/office/drawing/2014/main" id="{9FFDD196-5298-44FF-9263-90DEE167175F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;p48">
              <a:extLst>
                <a:ext uri="{FF2B5EF4-FFF2-40B4-BE49-F238E27FC236}">
                  <a16:creationId xmlns:a16="http://schemas.microsoft.com/office/drawing/2014/main" id="{3E3DEB1F-D606-4BA0-B45A-2CFDFE6A03E8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2;p48">
              <a:extLst>
                <a:ext uri="{FF2B5EF4-FFF2-40B4-BE49-F238E27FC236}">
                  <a16:creationId xmlns:a16="http://schemas.microsoft.com/office/drawing/2014/main" id="{DD76A00A-2002-4213-931F-4B605DFC480E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3;p48">
              <a:extLst>
                <a:ext uri="{FF2B5EF4-FFF2-40B4-BE49-F238E27FC236}">
                  <a16:creationId xmlns:a16="http://schemas.microsoft.com/office/drawing/2014/main" id="{52EB349C-113C-461E-8DA7-1711B39E547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4;p48">
              <a:extLst>
                <a:ext uri="{FF2B5EF4-FFF2-40B4-BE49-F238E27FC236}">
                  <a16:creationId xmlns:a16="http://schemas.microsoft.com/office/drawing/2014/main" id="{914C3ED2-D778-4972-8FAD-99ADB2942484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5;p48">
              <a:extLst>
                <a:ext uri="{FF2B5EF4-FFF2-40B4-BE49-F238E27FC236}">
                  <a16:creationId xmlns:a16="http://schemas.microsoft.com/office/drawing/2014/main" id="{D6BFAF99-2280-409F-9FEB-115460FC1679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143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Solve the Problem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Inter-satellite communication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Transfer data from Satellite to Satellite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Reach the Satellite in the target communication scope</a:t>
            </a:r>
          </a:p>
          <a:p>
            <a:r>
              <a:rPr lang="en-US" dirty="0"/>
              <a:t>Finally transfer to the target Ground Station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" name="Google Shape;888;p48">
            <a:extLst>
              <a:ext uri="{FF2B5EF4-FFF2-40B4-BE49-F238E27FC236}">
                <a16:creationId xmlns:a16="http://schemas.microsoft.com/office/drawing/2014/main" id="{AD5E41AF-13AE-4947-BACE-0AEC51BD6875}"/>
              </a:ext>
            </a:extLst>
          </p:cNvPr>
          <p:cNvGrpSpPr/>
          <p:nvPr/>
        </p:nvGrpSpPr>
        <p:grpSpPr>
          <a:xfrm>
            <a:off x="6674873" y="927404"/>
            <a:ext cx="882346" cy="882346"/>
            <a:chOff x="5941025" y="3634400"/>
            <a:chExt cx="467650" cy="467650"/>
          </a:xfrm>
        </p:grpSpPr>
        <p:sp>
          <p:nvSpPr>
            <p:cNvPr id="6" name="Google Shape;889;p48">
              <a:extLst>
                <a:ext uri="{FF2B5EF4-FFF2-40B4-BE49-F238E27FC236}">
                  <a16:creationId xmlns:a16="http://schemas.microsoft.com/office/drawing/2014/main" id="{8871771C-8E10-4080-8666-1FD916620670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0;p48">
              <a:extLst>
                <a:ext uri="{FF2B5EF4-FFF2-40B4-BE49-F238E27FC236}">
                  <a16:creationId xmlns:a16="http://schemas.microsoft.com/office/drawing/2014/main" id="{6DE0597D-B86E-4594-9AFE-92D5BE697F5C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1;p48">
              <a:extLst>
                <a:ext uri="{FF2B5EF4-FFF2-40B4-BE49-F238E27FC236}">
                  <a16:creationId xmlns:a16="http://schemas.microsoft.com/office/drawing/2014/main" id="{54CFA5A9-8513-428E-A495-E636181CC526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2;p48">
              <a:extLst>
                <a:ext uri="{FF2B5EF4-FFF2-40B4-BE49-F238E27FC236}">
                  <a16:creationId xmlns:a16="http://schemas.microsoft.com/office/drawing/2014/main" id="{FD1D019B-F626-4EE7-9663-901D71E7A135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3;p48">
              <a:extLst>
                <a:ext uri="{FF2B5EF4-FFF2-40B4-BE49-F238E27FC236}">
                  <a16:creationId xmlns:a16="http://schemas.microsoft.com/office/drawing/2014/main" id="{838A0AB7-502A-4F8C-BC83-6C84B8C031B1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4;p48">
              <a:extLst>
                <a:ext uri="{FF2B5EF4-FFF2-40B4-BE49-F238E27FC236}">
                  <a16:creationId xmlns:a16="http://schemas.microsoft.com/office/drawing/2014/main" id="{366D167F-ED8D-4A32-BABB-E2D218A339E2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104B9BB-FBF3-4FE3-8BFA-D109475BF398}"/>
              </a:ext>
            </a:extLst>
          </p:cNvPr>
          <p:cNvCxnSpPr>
            <a:cxnSpLocks/>
            <a:endCxn id="18" idx="4"/>
          </p:cNvCxnSpPr>
          <p:nvPr/>
        </p:nvCxnSpPr>
        <p:spPr>
          <a:xfrm flipH="1" flipV="1">
            <a:off x="6647609" y="940045"/>
            <a:ext cx="81793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16D529DD-0E90-4EB9-87FB-85EF43AB9D5A}"/>
              </a:ext>
            </a:extLst>
          </p:cNvPr>
          <p:cNvSpPr/>
          <p:nvPr/>
        </p:nvSpPr>
        <p:spPr>
          <a:xfrm>
            <a:off x="6620344" y="885516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EBC4B4A-FEAF-46C0-B1D3-FE0EA681C0BD}"/>
              </a:ext>
            </a:extLst>
          </p:cNvPr>
          <p:cNvCxnSpPr>
            <a:cxnSpLocks/>
            <a:stCxn id="18" idx="6"/>
            <a:endCxn id="38" idx="2"/>
          </p:cNvCxnSpPr>
          <p:nvPr/>
        </p:nvCxnSpPr>
        <p:spPr>
          <a:xfrm flipV="1">
            <a:off x="6674873" y="783886"/>
            <a:ext cx="456489" cy="12889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CDDF9A7A-11DE-4CFC-8196-3D126A25DE80}"/>
              </a:ext>
            </a:extLst>
          </p:cNvPr>
          <p:cNvSpPr/>
          <p:nvPr/>
        </p:nvSpPr>
        <p:spPr>
          <a:xfrm>
            <a:off x="7625917" y="921748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07341D5-6912-409C-AAB8-251D69476676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7510493" y="976277"/>
            <a:ext cx="142689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流程圖: 接點 37">
            <a:extLst>
              <a:ext uri="{FF2B5EF4-FFF2-40B4-BE49-F238E27FC236}">
                <a16:creationId xmlns:a16="http://schemas.microsoft.com/office/drawing/2014/main" id="{15CEAE8F-72D0-4432-8DE2-AB6C4425D8D5}"/>
              </a:ext>
            </a:extLst>
          </p:cNvPr>
          <p:cNvSpPr/>
          <p:nvPr/>
        </p:nvSpPr>
        <p:spPr>
          <a:xfrm>
            <a:off x="7131362" y="756621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22E5D6B-7290-4CF7-BCC3-4345827A1273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7185891" y="783886"/>
            <a:ext cx="440026" cy="16512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364370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2369</Words>
  <Application>Microsoft Office PowerPoint</Application>
  <PresentationFormat>如螢幕大小 (16:9)</PresentationFormat>
  <Paragraphs>523</Paragraphs>
  <Slides>64</Slides>
  <Notes>62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2" baseType="lpstr">
      <vt:lpstr>Quantico</vt:lpstr>
      <vt:lpstr>Wingdings</vt:lpstr>
      <vt:lpstr>Arial</vt:lpstr>
      <vt:lpstr>Titillium Web</vt:lpstr>
      <vt:lpstr>Titillium Web Light</vt:lpstr>
      <vt:lpstr>Montserrat</vt:lpstr>
      <vt:lpstr>Calibri</vt:lpstr>
      <vt:lpstr>Juno template</vt:lpstr>
      <vt:lpstr>Simulation and Analysis of  Inter-satellite Communication for Real-Time Data Downloading</vt:lpstr>
      <vt:lpstr>1. Problem</vt:lpstr>
      <vt:lpstr>4,700</vt:lpstr>
      <vt:lpstr>Low Earth Orbit (LEO) Satellites</vt:lpstr>
      <vt:lpstr>LEO Satellite used to</vt:lpstr>
      <vt:lpstr>However….</vt:lpstr>
      <vt:lpstr>Experiment result</vt:lpstr>
      <vt:lpstr>2. Solution</vt:lpstr>
      <vt:lpstr>To Solve the Problem</vt:lpstr>
      <vt:lpstr>Difficulty</vt:lpstr>
      <vt:lpstr>3. Simulator</vt:lpstr>
      <vt:lpstr>Objective</vt:lpstr>
      <vt:lpstr>Introduction</vt:lpstr>
      <vt:lpstr>Components  Flowchart</vt:lpstr>
      <vt:lpstr>Path decision Algoirthm</vt:lpstr>
      <vt:lpstr>A*</vt:lpstr>
      <vt:lpstr>Dijkstra</vt:lpstr>
      <vt:lpstr>Orbit Base</vt:lpstr>
      <vt:lpstr>Parameter of the Simulator</vt:lpstr>
      <vt:lpstr>Parameter of the Simulator</vt:lpstr>
      <vt:lpstr>Experiment result</vt:lpstr>
      <vt:lpstr>4. Demo</vt:lpstr>
      <vt:lpstr>PowerPoint 簡報</vt:lpstr>
      <vt:lpstr>Thanks!</vt:lpstr>
      <vt:lpstr>PowerPoint 簡報</vt:lpstr>
      <vt:lpstr>This is Your Presentation Title</vt:lpstr>
      <vt:lpstr>Instructions for use</vt:lpstr>
      <vt:lpstr>Hello!</vt:lpstr>
      <vt:lpstr>PowerPoint 簡報</vt:lpstr>
      <vt:lpstr>1. Transition Headline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簡報</vt:lpstr>
      <vt:lpstr>PowerPoint 簡報</vt:lpstr>
      <vt:lpstr>PowerPoint 簡報</vt:lpstr>
      <vt:lpstr>PowerPoint 簡報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簡報</vt:lpstr>
      <vt:lpstr>Diagrams and infographics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and Analysis of  Inter-satellite Communication for Real-Time Data Downloading</dc:title>
  <cp:lastModifiedBy>TSANG, harrycwa127 [Student]</cp:lastModifiedBy>
  <cp:revision>56</cp:revision>
  <dcterms:modified xsi:type="dcterms:W3CDTF">2023-04-08T20:58:19Z</dcterms:modified>
</cp:coreProperties>
</file>